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rge Basurto Hernandez" userId="8afb053349e3abf0" providerId="LiveId" clId="{5118DB20-C1FE-4AF3-8DFE-10F92704225D}"/>
    <pc:docChg chg="modSld">
      <pc:chgData name="Jorge Basurto Hernandez" userId="8afb053349e3abf0" providerId="LiveId" clId="{5118DB20-C1FE-4AF3-8DFE-10F92704225D}" dt="2024-10-24T01:15:42.889" v="7" actId="14100"/>
      <pc:docMkLst>
        <pc:docMk/>
      </pc:docMkLst>
      <pc:sldChg chg="modSp mod">
        <pc:chgData name="Jorge Basurto Hernandez" userId="8afb053349e3abf0" providerId="LiveId" clId="{5118DB20-C1FE-4AF3-8DFE-10F92704225D}" dt="2024-10-24T01:15:34.686" v="5" actId="14100"/>
        <pc:sldMkLst>
          <pc:docMk/>
          <pc:sldMk cId="1176713442" sldId="256"/>
        </pc:sldMkLst>
        <pc:spChg chg="mod">
          <ac:chgData name="Jorge Basurto Hernandez" userId="8afb053349e3abf0" providerId="LiveId" clId="{5118DB20-C1FE-4AF3-8DFE-10F92704225D}" dt="2024-10-24T01:15:34.686" v="5" actId="14100"/>
          <ac:spMkLst>
            <pc:docMk/>
            <pc:sldMk cId="1176713442" sldId="256"/>
            <ac:spMk id="2" creationId="{347EA77B-6B7B-04DF-E0EF-C40CC653F5A2}"/>
          </ac:spMkLst>
        </pc:spChg>
      </pc:sldChg>
      <pc:sldChg chg="modSp mod">
        <pc:chgData name="Jorge Basurto Hernandez" userId="8afb053349e3abf0" providerId="LiveId" clId="{5118DB20-C1FE-4AF3-8DFE-10F92704225D}" dt="2024-10-24T01:15:26.506" v="4" actId="14100"/>
        <pc:sldMkLst>
          <pc:docMk/>
          <pc:sldMk cId="295341685" sldId="257"/>
        </pc:sldMkLst>
        <pc:spChg chg="mod">
          <ac:chgData name="Jorge Basurto Hernandez" userId="8afb053349e3abf0" providerId="LiveId" clId="{5118DB20-C1FE-4AF3-8DFE-10F92704225D}" dt="2024-10-24T01:15:26.506" v="4" actId="14100"/>
          <ac:spMkLst>
            <pc:docMk/>
            <pc:sldMk cId="295341685" sldId="257"/>
            <ac:spMk id="3" creationId="{BA5F1DBE-2A45-E070-9EF4-83AD0B4E85CF}"/>
          </ac:spMkLst>
        </pc:spChg>
      </pc:sldChg>
      <pc:sldChg chg="modSp mod">
        <pc:chgData name="Jorge Basurto Hernandez" userId="8afb053349e3abf0" providerId="LiveId" clId="{5118DB20-C1FE-4AF3-8DFE-10F92704225D}" dt="2024-10-24T01:15:42.889" v="7" actId="14100"/>
        <pc:sldMkLst>
          <pc:docMk/>
          <pc:sldMk cId="2591293937" sldId="259"/>
        </pc:sldMkLst>
        <pc:spChg chg="mod">
          <ac:chgData name="Jorge Basurto Hernandez" userId="8afb053349e3abf0" providerId="LiveId" clId="{5118DB20-C1FE-4AF3-8DFE-10F92704225D}" dt="2024-10-24T01:15:42.889" v="7" actId="14100"/>
          <ac:spMkLst>
            <pc:docMk/>
            <pc:sldMk cId="2591293937" sldId="259"/>
            <ac:spMk id="3" creationId="{C6209319-6632-33BC-2D97-63AF56900EBD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5AC23DF-94F3-B8FD-E711-A6BD15A7F1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B8F6905-9EC9-E7FD-5C6E-1342FDCA5F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3499260-AC29-EB94-99B9-A271A86D62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06946-F194-4260-9F05-262BD47137CF}" type="datetimeFigureOut">
              <a:rPr lang="es-MX" smtClean="0"/>
              <a:t>25/08/2025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B9DED18-2863-7365-6E76-5610C455CF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1D047DD-BD36-F4C6-92BB-DC440BCA0E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0FC47-D95A-4733-AB1B-2C610AB1F2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325356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74B5ADA-B46C-831B-F5C2-56113216F5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628114D-24FA-534F-7B87-FB7436F369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5B756A4-3BC7-5B53-A1F2-E3F6CE1731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06946-F194-4260-9F05-262BD47137CF}" type="datetimeFigureOut">
              <a:rPr lang="es-MX" smtClean="0"/>
              <a:t>25/08/2025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A415175-64AE-ACE2-1C2E-B259F704F8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0FAF71B-CE0A-D0F2-7CC7-BA163F4B9D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0FC47-D95A-4733-AB1B-2C610AB1F2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953954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DDF9D9A-4C89-ED6D-864F-23E7ECEB341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91D3835-694C-D7C2-B2CA-7BD3E69951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810DE4D-3DCE-CE49-0885-D61C01A289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06946-F194-4260-9F05-262BD47137CF}" type="datetimeFigureOut">
              <a:rPr lang="es-MX" smtClean="0"/>
              <a:t>25/08/2025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92D9962-60E4-3D67-6D7A-9E31C188DC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65E49A7-80CA-8F5B-567E-83D56DCB1B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0FC47-D95A-4733-AB1B-2C610AB1F2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46844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1089D4-648D-F939-C421-F821FDA69D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D97E799-C182-E362-4945-668FBFA9E0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9460FD2-11FE-2297-84CB-610BFAECC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06946-F194-4260-9F05-262BD47137CF}" type="datetimeFigureOut">
              <a:rPr lang="es-MX" smtClean="0"/>
              <a:t>25/08/2025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6F53D06-32EB-D481-1232-40E254655C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5ACF499-7AE7-1FA8-3661-C4C426A27D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0FC47-D95A-4733-AB1B-2C610AB1F2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24933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3D5691F-432B-4968-5B40-1ECCF13F51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1B4A46C-E79B-2ADC-1651-FFA91B11DB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8D4045D-A72F-AD35-A879-1AC969B7C3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06946-F194-4260-9F05-262BD47137CF}" type="datetimeFigureOut">
              <a:rPr lang="es-MX" smtClean="0"/>
              <a:t>25/08/2025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BBAA931-992E-5BE6-0943-189D097872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A4FBDF6-3FA8-FDA5-77ED-ECF476CAC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0FC47-D95A-4733-AB1B-2C610AB1F2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080033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9421CAC-F4CF-2FE5-5B7E-19EE4B76C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5DB5EE2-8C1D-D87C-30A4-30A64C125A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538BBE8-E005-CC16-972B-B931C33322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B366C40-0CDE-D1C1-E201-61AD5D7DE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06946-F194-4260-9F05-262BD47137CF}" type="datetimeFigureOut">
              <a:rPr lang="es-MX" smtClean="0"/>
              <a:t>25/08/2025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E0B6DFA-B6F4-5BD4-7DD7-7B30EAB36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76F58C6-C236-7FE8-EE34-538B314932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0FC47-D95A-4733-AB1B-2C610AB1F2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66518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5DF180-E4FD-D8C1-8008-88FF32E2A1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C5C4DDD-224D-EFDB-F217-F849CF4F63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22A1E94-316E-5481-E1EB-6C741672CF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5B27E69F-CD13-9647-4C49-559A91FFF8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00A557D5-EFA3-F34E-3655-08BA7C525E0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D64D6979-2D0A-E8BC-5212-BEBDE5027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06946-F194-4260-9F05-262BD47137CF}" type="datetimeFigureOut">
              <a:rPr lang="es-MX" smtClean="0"/>
              <a:t>25/08/2025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D5EC6EA0-7580-1D86-9E84-579D7493F2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7D1D401B-91B4-8A9C-122B-4811808359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0FC47-D95A-4733-AB1B-2C610AB1F2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70406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7CEE25-EC06-188E-344F-F69C6A73AA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B4F540AB-CB73-F57D-D9D8-C7883DB56B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06946-F194-4260-9F05-262BD47137CF}" type="datetimeFigureOut">
              <a:rPr lang="es-MX" smtClean="0"/>
              <a:t>25/08/2025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4618FBEE-AB9F-34D8-8055-68E38B2588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B6528CEE-E905-E029-582F-39825AFD3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0FC47-D95A-4733-AB1B-2C610AB1F2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53907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19EE472C-04A6-B3FD-AAAE-8D10FF6980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06946-F194-4260-9F05-262BD47137CF}" type="datetimeFigureOut">
              <a:rPr lang="es-MX" smtClean="0"/>
              <a:t>25/08/2025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6D07F3F8-F0F2-F631-40E3-F52F156697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3A8A0C0-1DD3-2887-6B98-79D183F3ED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0FC47-D95A-4733-AB1B-2C610AB1F2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519933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3BD3CAC-C30D-B9F7-B8F2-DDEA9E8264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0BCFD1F-297B-AE0C-E7C4-BC6A671CC9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6188426-24CD-E21B-29ED-8950E31A61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B4230DB-9D91-1C84-7D4C-292A037CB9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06946-F194-4260-9F05-262BD47137CF}" type="datetimeFigureOut">
              <a:rPr lang="es-MX" smtClean="0"/>
              <a:t>25/08/2025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99C7921-E0C4-46F6-9042-68841F92A4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61AE5AE-009A-2684-4405-637EFD4841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0FC47-D95A-4733-AB1B-2C610AB1F2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32552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C732DEF-35E3-7400-524E-712E12D307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EBB4D333-85B0-AE1A-8327-F725059ED3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A6FA45E-FC1B-D1D1-80B8-82315C582E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FB51AEB-2A52-C77A-83FF-BE65CFB61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06946-F194-4260-9F05-262BD47137CF}" type="datetimeFigureOut">
              <a:rPr lang="es-MX" smtClean="0"/>
              <a:t>25/08/2025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585E766-638E-7801-7F19-1B75E621F8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7103FD1-A8E1-8FAA-CAD5-380FB9704A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0FC47-D95A-4733-AB1B-2C610AB1F2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4132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C90D73BC-8BD7-9F12-5D64-443B6FE704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6661C05-876B-C666-2DEB-C5C38AE2CA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14A97C6-9CC3-C03D-E65C-A94919119C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F06946-F194-4260-9F05-262BD47137CF}" type="datetimeFigureOut">
              <a:rPr lang="es-MX" smtClean="0"/>
              <a:t>25/08/2025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DC284F6-5387-A318-A82A-FEE99FC505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D3455AF-00A4-3E3F-2A92-00998D4BFA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C0FC47-D95A-4733-AB1B-2C610AB1F2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16316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mailto:hogartelecom@gmail.com" TargetMode="Externa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7EA77B-6B7B-04DF-E0EF-C40CC653F5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722998"/>
            <a:ext cx="9144000" cy="1871849"/>
          </a:xfrm>
        </p:spPr>
        <p:txBody>
          <a:bodyPr>
            <a:normAutofit/>
          </a:bodyPr>
          <a:lstStyle/>
          <a:p>
            <a:r>
              <a:rPr lang="es-MX" sz="4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CÓDIGO DE PRÁCTICAS COMERCIALES</a:t>
            </a:r>
            <a:endParaRPr lang="es-MX" sz="13800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1C80A01-7BAE-3FC3-20A6-9B93298EC8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37144"/>
            <a:ext cx="9144000" cy="1655762"/>
          </a:xfrm>
        </p:spPr>
        <p:txBody>
          <a:bodyPr>
            <a:normAutofit lnSpcReduction="10000"/>
          </a:bodyPr>
          <a:lstStyle/>
          <a:p>
            <a:r>
              <a:rPr lang="es-MX" b="1" dirty="0"/>
              <a:t>INTERNET HOGAR</a:t>
            </a:r>
          </a:p>
          <a:p>
            <a:endParaRPr lang="es-MX" dirty="0"/>
          </a:p>
          <a:p>
            <a:endParaRPr lang="es-MX" dirty="0"/>
          </a:p>
          <a:p>
            <a:r>
              <a:rPr lang="es-MX" sz="1600" i="1" dirty="0"/>
              <a:t>AUTORIZCION IFT: 290622/385</a:t>
            </a:r>
          </a:p>
        </p:txBody>
      </p:sp>
    </p:spTree>
    <p:extLst>
      <p:ext uri="{BB962C8B-B14F-4D97-AF65-F5344CB8AC3E}">
        <p14:creationId xmlns:p14="http://schemas.microsoft.com/office/powerpoint/2010/main" val="11767134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C3E99C-14B2-DA31-68CB-49713CFB77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91939"/>
            <a:ext cx="9144000" cy="2387600"/>
          </a:xfrm>
        </p:spPr>
        <p:txBody>
          <a:bodyPr/>
          <a:lstStyle/>
          <a:p>
            <a:r>
              <a:rPr lang="es-MX" dirty="0"/>
              <a:t>FIN DEL DOCUMENTO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764E96C-B20E-9126-5750-5B049B49EF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43317" y="4588156"/>
            <a:ext cx="9144000" cy="1655762"/>
          </a:xfrm>
        </p:spPr>
        <p:txBody>
          <a:bodyPr/>
          <a:lstStyle/>
          <a:p>
            <a:r>
              <a:rPr lang="es-MX" dirty="0"/>
              <a:t>VER. 1.0 – OCT 2023</a:t>
            </a:r>
          </a:p>
        </p:txBody>
      </p:sp>
    </p:spTree>
    <p:extLst>
      <p:ext uri="{BB962C8B-B14F-4D97-AF65-F5344CB8AC3E}">
        <p14:creationId xmlns:p14="http://schemas.microsoft.com/office/powerpoint/2010/main" val="14439708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74824E4-E5FF-53C7-6A77-8D941EE00B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11972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s-MX" sz="4000" i="1" u="none" strike="noStrike" baseline="0" dirty="0">
                <a:solidFill>
                  <a:srgbClr val="141414"/>
                </a:solidFill>
                <a:latin typeface="Arial" panose="020B0604020202020204" pitchFamily="34" charset="0"/>
              </a:rPr>
              <a:t>Código de prácticas comerciales - CPC</a:t>
            </a:r>
            <a:endParaRPr lang="es-MX" sz="4000" i="1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A5F1DBE-2A45-E070-9EF4-83AD0B4E85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6752" y="2814917"/>
            <a:ext cx="8910919" cy="260872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MX" sz="2400" b="0" i="0" u="none" strike="noStrike" baseline="0" dirty="0">
                <a:solidFill>
                  <a:srgbClr val="141414"/>
                </a:solidFill>
              </a:rPr>
              <a:t>El presente código estará a disposición del público, en los puntos donde se puedan contratar sus servicios y, en su </a:t>
            </a:r>
            <a:r>
              <a:rPr lang="es-MX" sz="2400" b="0" i="0" u="none" strike="noStrike" baseline="0" dirty="0">
                <a:solidFill>
                  <a:srgbClr val="2A2A2A"/>
                </a:solidFill>
              </a:rPr>
              <a:t>caso, </a:t>
            </a:r>
            <a:r>
              <a:rPr lang="es-MX" sz="2400" b="0" i="0" u="none" strike="noStrike" baseline="0" dirty="0">
                <a:solidFill>
                  <a:srgbClr val="141414"/>
                </a:solidFill>
              </a:rPr>
              <a:t>en su</a:t>
            </a:r>
            <a:r>
              <a:rPr lang="es-MX" sz="2400" b="0" i="0" u="none" strike="noStrike" baseline="0" dirty="0">
                <a:solidFill>
                  <a:srgbClr val="454545"/>
                </a:solidFill>
              </a:rPr>
              <a:t> </a:t>
            </a:r>
            <a:r>
              <a:rPr lang="es-MX" sz="2400" b="0" i="0" u="none" strike="noStrike" baseline="0" dirty="0">
                <a:solidFill>
                  <a:srgbClr val="141414"/>
                </a:solidFill>
              </a:rPr>
              <a:t>página de Internet, el </a:t>
            </a:r>
            <a:r>
              <a:rPr lang="es-MX" sz="2400" b="0" i="0" u="none" strike="noStrike" baseline="0" dirty="0">
                <a:solidFill>
                  <a:srgbClr val="2A2A2A"/>
                </a:solidFill>
              </a:rPr>
              <a:t>cual </a:t>
            </a:r>
            <a:r>
              <a:rPr lang="es-MX" sz="2400" b="0" i="0" u="none" strike="noStrike" baseline="0" dirty="0">
                <a:solidFill>
                  <a:srgbClr val="141414"/>
                </a:solidFill>
              </a:rPr>
              <a:t>servirá de guía a sus usuarios y empleados respecto de cualquier disputa o queja relacionada con la provisión de los servicios y deberá contener como mínimo la siguiente información:</a:t>
            </a:r>
            <a:r>
              <a:rPr lang="es-MX" sz="2400" b="0" i="0" u="none" strike="noStrike" baseline="0" dirty="0">
                <a:solidFill>
                  <a:srgbClr val="C8C7C8"/>
                </a:solidFill>
              </a:rPr>
              <a:t>.-</a:t>
            </a:r>
          </a:p>
        </p:txBody>
      </p:sp>
    </p:spTree>
    <p:extLst>
      <p:ext uri="{BB962C8B-B14F-4D97-AF65-F5344CB8AC3E}">
        <p14:creationId xmlns:p14="http://schemas.microsoft.com/office/powerpoint/2010/main" val="2953416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85C02F-D588-84AF-DC34-AB6EE9004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4000" b="0" i="0" u="none" strike="noStrike" baseline="0" dirty="0">
                <a:solidFill>
                  <a:srgbClr val="141414"/>
                </a:solidFill>
                <a:latin typeface="Arial" panose="020B0604020202020204" pitchFamily="34" charset="0"/>
              </a:rPr>
              <a:t>Descripción de los servicios que se ofrecen: </a:t>
            </a:r>
            <a:endParaRPr lang="es-MX" sz="40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31BE094-A645-1661-4293-BBB9461981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2695" y="1613646"/>
            <a:ext cx="10515600" cy="4879229"/>
          </a:xfrm>
        </p:spPr>
        <p:txBody>
          <a:bodyPr>
            <a:noAutofit/>
          </a:bodyPr>
          <a:lstStyle/>
          <a:p>
            <a:pPr marL="88900" indent="0" algn="just" defTabSz="927100">
              <a:lnSpc>
                <a:spcPct val="114000"/>
              </a:lnSpc>
              <a:buNone/>
              <a:tabLst>
                <a:tab pos="1882775" algn="l"/>
                <a:tab pos="2779713" algn="l"/>
              </a:tabLst>
            </a:pPr>
            <a:r>
              <a:rPr lang="es-MX" sz="2000" u="sng" dirty="0">
                <a:solidFill>
                  <a:srgbClr val="141414"/>
                </a:solidFill>
              </a:rPr>
              <a:t>DE LOS SERVICIOS</a:t>
            </a:r>
            <a:r>
              <a:rPr lang="es-MX" sz="2000" dirty="0">
                <a:solidFill>
                  <a:srgbClr val="141414"/>
                </a:solidFill>
              </a:rPr>
              <a:t>,  </a:t>
            </a:r>
            <a:endParaRPr lang="es-MX" sz="2000" i="1" dirty="0">
              <a:solidFill>
                <a:srgbClr val="FF0000"/>
              </a:solidFill>
            </a:endParaRPr>
          </a:p>
          <a:p>
            <a:pPr marL="431800" indent="-342900" algn="just" defTabSz="927100">
              <a:lnSpc>
                <a:spcPct val="114000"/>
              </a:lnSpc>
              <a:tabLst>
                <a:tab pos="1882775" algn="l"/>
                <a:tab pos="2779713" algn="l"/>
              </a:tabLst>
            </a:pPr>
            <a:r>
              <a:rPr lang="es-MX" sz="2000" i="1" dirty="0">
                <a:solidFill>
                  <a:srgbClr val="FF0000"/>
                </a:solidFill>
              </a:rPr>
              <a:t>INTERNET HOGAR</a:t>
            </a:r>
            <a:r>
              <a:rPr lang="es-MX" sz="2000" dirty="0">
                <a:solidFill>
                  <a:srgbClr val="141414"/>
                </a:solidFill>
              </a:rPr>
              <a:t>, está autorizado a proveer sus usuarios el </a:t>
            </a:r>
            <a:r>
              <a:rPr lang="es-MX" sz="2000" i="1" dirty="0">
                <a:solidFill>
                  <a:srgbClr val="FF0000"/>
                </a:solidFill>
              </a:rPr>
              <a:t>SERVICIO DE ACCESO A INTERNET/TELEFONÍA LOCAL FIJA/TELEVISION RESTRINGIDA </a:t>
            </a:r>
            <a:r>
              <a:rPr lang="es-MX" sz="2000" dirty="0">
                <a:solidFill>
                  <a:srgbClr val="141414"/>
                </a:solidFill>
              </a:rPr>
              <a:t>en los distintos paquetes de servicios que se indican en el libro tarifario registrado y a aquello que se publique en la página web.</a:t>
            </a:r>
          </a:p>
          <a:p>
            <a:pPr marL="88900" indent="0" algn="just" defTabSz="927100">
              <a:lnSpc>
                <a:spcPct val="114000"/>
              </a:lnSpc>
              <a:spcAft>
                <a:spcPts val="800"/>
              </a:spcAft>
              <a:buNone/>
              <a:tabLst>
                <a:tab pos="1882775" algn="l"/>
                <a:tab pos="2779713" algn="l"/>
              </a:tabLst>
            </a:pPr>
            <a:r>
              <a:rPr lang="es-MX" sz="2000" dirty="0">
                <a:solidFill>
                  <a:srgbClr val="141414"/>
                </a:solidFill>
              </a:rPr>
              <a:t>El servicio que se provea al Suscriptor estará disponible las 24 horas del día, los 365 días del año. INTERNET HOGAR supervisará la prestación del servicio las 24 horas del día.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es-MX" sz="2000" u="sng" dirty="0">
                <a:solidFill>
                  <a:srgbClr val="141414"/>
                </a:solidFill>
              </a:rPr>
              <a:t>COBERTURA DE LOS SERVICIOS</a:t>
            </a:r>
            <a:r>
              <a:rPr lang="es-MX" sz="2000" dirty="0">
                <a:solidFill>
                  <a:srgbClr val="141414"/>
                </a:solidFill>
              </a:rPr>
              <a:t>,  </a:t>
            </a:r>
          </a:p>
          <a:p>
            <a:pPr>
              <a:lnSpc>
                <a:spcPct val="114000"/>
              </a:lnSpc>
            </a:pPr>
            <a:r>
              <a:rPr lang="es-MX" sz="2000" i="1" dirty="0">
                <a:solidFill>
                  <a:srgbClr val="FF0000"/>
                </a:solidFill>
              </a:rPr>
              <a:t>INTERNET HOGAR</a:t>
            </a:r>
            <a:r>
              <a:rPr lang="es-MX" sz="2000" dirty="0">
                <a:solidFill>
                  <a:srgbClr val="141414"/>
                </a:solidFill>
              </a:rPr>
              <a:t>, comercializará el servicio en las poblaciones registradas ante el IFT y dentro de las áreas de cobertura que se señalen en los contratos de provisión de capacidad que se celebren con los concesionarios que provean del servicio mayorista.  </a:t>
            </a:r>
          </a:p>
        </p:txBody>
      </p:sp>
    </p:spTree>
    <p:extLst>
      <p:ext uri="{BB962C8B-B14F-4D97-AF65-F5344CB8AC3E}">
        <p14:creationId xmlns:p14="http://schemas.microsoft.com/office/powerpoint/2010/main" val="42427310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5084CF-751A-A0B7-A7E3-5AE2C74CB0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9948"/>
            <a:ext cx="10515600" cy="1325563"/>
          </a:xfrm>
        </p:spPr>
        <p:txBody>
          <a:bodyPr>
            <a:normAutofit/>
          </a:bodyPr>
          <a:lstStyle/>
          <a:p>
            <a:r>
              <a:rPr lang="es-MX" sz="2800" b="0" i="0" u="none" strike="noStrike" baseline="0" dirty="0">
                <a:solidFill>
                  <a:srgbClr val="141414"/>
                </a:solidFill>
                <a:latin typeface="Arial" panose="020B0604020202020204" pitchFamily="34" charset="0"/>
              </a:rPr>
              <a:t>Formas y tiempos de medición, tasación y procedimientos de cobranza.</a:t>
            </a:r>
            <a:endParaRPr lang="es-MX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6209319-6632-33BC-2D97-63AF56900E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51529"/>
            <a:ext cx="10515600" cy="4025434"/>
          </a:xfrm>
        </p:spPr>
        <p:txBody>
          <a:bodyPr>
            <a:normAutofit/>
          </a:bodyPr>
          <a:lstStyle/>
          <a:p>
            <a:r>
              <a:rPr lang="es-MX" sz="2000" dirty="0"/>
              <a:t>Los servicios provistos por </a:t>
            </a:r>
            <a:r>
              <a:rPr lang="es-MX" sz="2000" dirty="0">
                <a:solidFill>
                  <a:srgbClr val="FF0000"/>
                </a:solidFill>
              </a:rPr>
              <a:t>INTERNET HOGAR</a:t>
            </a:r>
            <a:r>
              <a:rPr lang="es-MX" sz="2000" dirty="0"/>
              <a:t> se ofrecen conforme al plan contratado y bajo la modalidad </a:t>
            </a:r>
            <a:r>
              <a:rPr lang="es-MX" sz="2000" dirty="0" err="1"/>
              <a:t>pre-pago</a:t>
            </a:r>
            <a:r>
              <a:rPr lang="es-MX" sz="2000" dirty="0"/>
              <a:t>/Post Pago  y cubren un periodo de mes calendario. </a:t>
            </a:r>
          </a:p>
          <a:p>
            <a:r>
              <a:rPr lang="es-MX" sz="2000" dirty="0"/>
              <a:t>En el caso que la contratación inicie en cualquier día dentro del mes, se cobrará la parte proporcional de uso del servicio en lo que resta del mes</a:t>
            </a:r>
            <a:r>
              <a:rPr lang="es-MX" sz="2000" i="1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s-MX" sz="2000" dirty="0"/>
              <a:t> </a:t>
            </a:r>
          </a:p>
          <a:p>
            <a:r>
              <a:rPr lang="es-MX" sz="2000" dirty="0"/>
              <a:t>Los paquetes de servicio se ofertan en cantidades fijas de Mbps (Mega bits por segundo), y se refiere a la cantidad de información que el usuario recibiría (descarga) o transmitiría (carga) en un segundo determinado.  </a:t>
            </a:r>
          </a:p>
          <a:p>
            <a:pPr lvl="1"/>
            <a:r>
              <a:rPr lang="es-MX" sz="1800" dirty="0"/>
              <a:t>Por regla general la relación Descarga/carga de información tiene una relación del </a:t>
            </a:r>
            <a:r>
              <a:rPr lang="es-MX" sz="1800" dirty="0">
                <a:solidFill>
                  <a:srgbClr val="FF0000"/>
                </a:solidFill>
              </a:rPr>
              <a:t>80%-20%.</a:t>
            </a:r>
          </a:p>
          <a:p>
            <a:r>
              <a:rPr lang="es-MX" sz="2000" dirty="0"/>
              <a:t>Los usuarios deben cubrir el monto del paquete contratado dentro de los </a:t>
            </a:r>
            <a:r>
              <a:rPr lang="es-MX" sz="2000" dirty="0">
                <a:solidFill>
                  <a:srgbClr val="FF0000"/>
                </a:solidFill>
              </a:rPr>
              <a:t>SEIS </a:t>
            </a:r>
            <a:r>
              <a:rPr lang="es-MX" sz="2000" dirty="0"/>
              <a:t>dias del mes siguiente; de otro modo el servicio se suspende. </a:t>
            </a:r>
          </a:p>
          <a:p>
            <a:endParaRPr lang="es-MX" sz="2000" dirty="0"/>
          </a:p>
        </p:txBody>
      </p:sp>
    </p:spTree>
    <p:extLst>
      <p:ext uri="{BB962C8B-B14F-4D97-AF65-F5344CB8AC3E}">
        <p14:creationId xmlns:p14="http://schemas.microsoft.com/office/powerpoint/2010/main" val="25912939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135782D-A626-4D9D-7796-031529A5E5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6654" y="376596"/>
            <a:ext cx="10515600" cy="1325563"/>
          </a:xfrm>
        </p:spPr>
        <p:txBody>
          <a:bodyPr>
            <a:normAutofit/>
          </a:bodyPr>
          <a:lstStyle/>
          <a:p>
            <a:r>
              <a:rPr lang="es-MX" sz="4000" dirty="0">
                <a:solidFill>
                  <a:srgbClr val="141414"/>
                </a:solidFill>
                <a:latin typeface="Arial" panose="020B0604020202020204" pitchFamily="34" charset="0"/>
              </a:rPr>
              <a:t>Niveles</a:t>
            </a:r>
            <a:r>
              <a:rPr lang="es-MX" sz="3600" dirty="0">
                <a:solidFill>
                  <a:srgbClr val="141414"/>
                </a:solidFill>
                <a:latin typeface="Arial" panose="020B0604020202020204" pitchFamily="34" charset="0"/>
              </a:rPr>
              <a:t> y compromisos de calidad </a:t>
            </a:r>
            <a:endParaRPr lang="es-MX" sz="36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DD89AD3-1318-6DEE-CFB8-956685CD03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86655" y="2843902"/>
            <a:ext cx="5181600" cy="343319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MX" sz="1600" b="1" dirty="0"/>
              <a:t>Números de contacto para reporte de fallas, quejas del servicios y seguimiento a pagos:</a:t>
            </a:r>
          </a:p>
          <a:p>
            <a:r>
              <a:rPr lang="es-MX" sz="1600" dirty="0"/>
              <a:t>Teléfono: </a:t>
            </a:r>
          </a:p>
          <a:p>
            <a:r>
              <a:rPr lang="es-MX" sz="1600" dirty="0"/>
              <a:t>Móvil: 9971423158/9971187106</a:t>
            </a:r>
          </a:p>
          <a:p>
            <a:r>
              <a:rPr lang="es-MX" sz="1600" dirty="0"/>
              <a:t>WhatsApp: 9971423158/9971187106</a:t>
            </a:r>
          </a:p>
          <a:p>
            <a:r>
              <a:rPr lang="es-MX" sz="1600" dirty="0"/>
              <a:t>Email: </a:t>
            </a:r>
            <a:r>
              <a:rPr lang="es-MX" sz="1600" dirty="0">
                <a:hlinkClick r:id="rId2"/>
              </a:rPr>
              <a:t>hogartelecom@gmail.com</a:t>
            </a:r>
            <a:r>
              <a:rPr lang="es-MX" sz="1600" dirty="0"/>
              <a:t> mollinedorut@gmail.com</a:t>
            </a:r>
          </a:p>
          <a:p>
            <a:endParaRPr lang="es-MX" sz="1600" dirty="0"/>
          </a:p>
          <a:p>
            <a:pPr marL="0" indent="0">
              <a:buNone/>
            </a:pPr>
            <a:r>
              <a:rPr lang="es-MX" sz="1600" dirty="0">
                <a:solidFill>
                  <a:srgbClr val="FF0000"/>
                </a:solidFill>
              </a:rPr>
              <a:t>Sitio WEB: https://internethogar.com.mx/</a:t>
            </a:r>
          </a:p>
          <a:p>
            <a:pPr marL="0" indent="0">
              <a:buNone/>
            </a:pPr>
            <a:r>
              <a:rPr lang="es-MX" sz="1600" dirty="0">
                <a:solidFill>
                  <a:srgbClr val="FF0000"/>
                </a:solidFill>
              </a:rPr>
              <a:t>Horarios de atención electrónica: </a:t>
            </a:r>
          </a:p>
          <a:p>
            <a:pPr marL="0" indent="0">
              <a:buNone/>
            </a:pPr>
            <a:r>
              <a:rPr lang="es-MX" sz="1600" dirty="0">
                <a:solidFill>
                  <a:srgbClr val="FF0000"/>
                </a:solidFill>
              </a:rPr>
              <a:t>Lunes a viernes  / 24 horas los 365 / Fines de Semana y Dias Festivos  </a:t>
            </a:r>
          </a:p>
        </p:txBody>
      </p:sp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id="{9280B88E-3893-4AF2-2946-4B1340055822}"/>
              </a:ext>
            </a:extLst>
          </p:cNvPr>
          <p:cNvSpPr txBox="1">
            <a:spLocks/>
          </p:cNvSpPr>
          <p:nvPr/>
        </p:nvSpPr>
        <p:spPr>
          <a:xfrm>
            <a:off x="786653" y="1409996"/>
            <a:ext cx="10515601" cy="88750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14000"/>
              </a:lnSpc>
              <a:buNone/>
            </a:pPr>
            <a:r>
              <a:rPr lang="es-MX" sz="1800" dirty="0">
                <a:solidFill>
                  <a:srgbClr val="141414"/>
                </a:solidFill>
                <a:ea typeface="+mj-ea"/>
                <a:cs typeface="+mj-cs"/>
              </a:rPr>
              <a:t>El servicio que se provea al Suscriptor estará disponible las 24 horas del día, los 365 días del año. </a:t>
            </a:r>
            <a:r>
              <a:rPr lang="es-MX" sz="1800" b="1" dirty="0">
                <a:ea typeface="+mj-ea"/>
                <a:cs typeface="+mj-cs"/>
              </a:rPr>
              <a:t>INTERNE</a:t>
            </a:r>
            <a:r>
              <a:rPr lang="es-MX" sz="1800" dirty="0">
                <a:ea typeface="+mj-ea"/>
                <a:cs typeface="+mj-cs"/>
              </a:rPr>
              <a:t>T </a:t>
            </a:r>
            <a:r>
              <a:rPr lang="es-MX" sz="1800" b="1" dirty="0">
                <a:ea typeface="+mj-ea"/>
                <a:cs typeface="+mj-cs"/>
              </a:rPr>
              <a:t>HOGAR </a:t>
            </a:r>
            <a:r>
              <a:rPr lang="es-MX" sz="1800" dirty="0">
                <a:solidFill>
                  <a:srgbClr val="141414"/>
                </a:solidFill>
                <a:ea typeface="+mj-ea"/>
                <a:cs typeface="+mj-cs"/>
              </a:rPr>
              <a:t>supervisará que el servicio cumpla con las especificaciones de tasación del paquete contratado las 24 horas del día.</a:t>
            </a:r>
          </a:p>
        </p:txBody>
      </p:sp>
      <p:sp>
        <p:nvSpPr>
          <p:cNvPr id="8" name="Marcador de contenido 3">
            <a:extLst>
              <a:ext uri="{FF2B5EF4-FFF2-40B4-BE49-F238E27FC236}">
                <a16:creationId xmlns:a16="http://schemas.microsoft.com/office/drawing/2014/main" id="{90F85EDB-8D21-FC62-7EAB-68F1446F2AB1}"/>
              </a:ext>
            </a:extLst>
          </p:cNvPr>
          <p:cNvSpPr txBox="1">
            <a:spLocks/>
          </p:cNvSpPr>
          <p:nvPr/>
        </p:nvSpPr>
        <p:spPr>
          <a:xfrm>
            <a:off x="6172199" y="4204230"/>
            <a:ext cx="5181600" cy="1515036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MX" sz="1600" dirty="0"/>
              <a:t>CENTROS DE ATENCIÓN: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MX" sz="1600" dirty="0"/>
              <a:t>CALLE: </a:t>
            </a:r>
            <a:r>
              <a:rPr lang="es-MX" sz="1600" dirty="0">
                <a:solidFill>
                  <a:srgbClr val="FF0000"/>
                </a:solidFill>
              </a:rPr>
              <a:t>Conocido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MX" sz="1600" dirty="0"/>
              <a:t>CIUDAD: XKANCHAKAN</a:t>
            </a:r>
            <a:endParaRPr lang="es-MX" sz="1600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s-MX" sz="1600" dirty="0"/>
              <a:t>Municipio: </a:t>
            </a:r>
            <a:r>
              <a:rPr lang="es-MX" sz="1600" dirty="0" err="1">
                <a:solidFill>
                  <a:srgbClr val="FF0000"/>
                </a:solidFill>
              </a:rPr>
              <a:t>Tecoh</a:t>
            </a:r>
            <a:r>
              <a:rPr lang="es-MX" sz="1600" dirty="0"/>
              <a:t>, Estado: </a:t>
            </a:r>
            <a:r>
              <a:rPr lang="es-MX" sz="1600" dirty="0">
                <a:solidFill>
                  <a:srgbClr val="FF0000"/>
                </a:solidFill>
              </a:rPr>
              <a:t>Yucatán</a:t>
            </a:r>
            <a:endParaRPr lang="es-MX" sz="16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s-MX" sz="1600" dirty="0"/>
              <a:t>Horarios L-V </a:t>
            </a:r>
            <a:r>
              <a:rPr lang="es-MX" sz="1600" dirty="0">
                <a:solidFill>
                  <a:srgbClr val="FF0000"/>
                </a:solidFill>
              </a:rPr>
              <a:t>de 9am a 7pm / Sábado no laboramos /  Domingos de 9am a 3pm/ días festivos no se labora</a:t>
            </a:r>
            <a:endParaRPr lang="es-MX" sz="1600" dirty="0"/>
          </a:p>
        </p:txBody>
      </p:sp>
      <p:sp>
        <p:nvSpPr>
          <p:cNvPr id="11" name="Marcador de contenido 3">
            <a:extLst>
              <a:ext uri="{FF2B5EF4-FFF2-40B4-BE49-F238E27FC236}">
                <a16:creationId xmlns:a16="http://schemas.microsoft.com/office/drawing/2014/main" id="{6FC49648-55A2-906B-CD54-62B21501C05B}"/>
              </a:ext>
            </a:extLst>
          </p:cNvPr>
          <p:cNvSpPr txBox="1">
            <a:spLocks/>
          </p:cNvSpPr>
          <p:nvPr/>
        </p:nvSpPr>
        <p:spPr>
          <a:xfrm>
            <a:off x="6223746" y="2537604"/>
            <a:ext cx="5181600" cy="1515036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MX" sz="1600" dirty="0"/>
              <a:t>CENTROS DE ATENCIÓN: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MX" sz="1600" dirty="0"/>
              <a:t>CALLE: </a:t>
            </a:r>
            <a:r>
              <a:rPr lang="es-MX" sz="1600" dirty="0">
                <a:solidFill>
                  <a:srgbClr val="FF0000"/>
                </a:solidFill>
              </a:rPr>
              <a:t>36 x 25 y 27 #203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MX" sz="1600" dirty="0"/>
              <a:t>CIUDAD: Ticul Yucatán</a:t>
            </a:r>
            <a:endParaRPr lang="es-MX" sz="1600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s-MX" sz="1600" dirty="0"/>
              <a:t>Municipio: </a:t>
            </a:r>
            <a:r>
              <a:rPr lang="es-MX" sz="1600" dirty="0">
                <a:solidFill>
                  <a:srgbClr val="FF0000"/>
                </a:solidFill>
              </a:rPr>
              <a:t>Ticul</a:t>
            </a:r>
            <a:r>
              <a:rPr lang="es-MX" sz="1600" dirty="0"/>
              <a:t>, Estado: </a:t>
            </a:r>
            <a:r>
              <a:rPr lang="es-MX" sz="1600" dirty="0">
                <a:solidFill>
                  <a:srgbClr val="FF0000"/>
                </a:solidFill>
              </a:rPr>
              <a:t>Yucatán</a:t>
            </a:r>
            <a:endParaRPr lang="es-MX" sz="16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s-MX" sz="1600" dirty="0"/>
              <a:t>Horarios L-V </a:t>
            </a:r>
            <a:r>
              <a:rPr lang="es-MX" sz="1600" dirty="0">
                <a:solidFill>
                  <a:srgbClr val="FF0000"/>
                </a:solidFill>
              </a:rPr>
              <a:t>de 9am a 8pm / Sábado no laboramos /  Domingos de 9am a 3pm/ Días festivos no se labora</a:t>
            </a:r>
            <a:endParaRPr lang="es-MX" sz="1600" dirty="0"/>
          </a:p>
        </p:txBody>
      </p:sp>
    </p:spTree>
    <p:extLst>
      <p:ext uri="{BB962C8B-B14F-4D97-AF65-F5344CB8AC3E}">
        <p14:creationId xmlns:p14="http://schemas.microsoft.com/office/powerpoint/2010/main" val="31913441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D46EC0-A045-B81F-2C42-4F8A887C64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1832" y="576343"/>
            <a:ext cx="10515600" cy="848006"/>
          </a:xfrm>
        </p:spPr>
        <p:txBody>
          <a:bodyPr>
            <a:noAutofit/>
          </a:bodyPr>
          <a:lstStyle/>
          <a:p>
            <a:r>
              <a:rPr lang="es-MX" sz="4000" b="0" i="0" u="none" strike="noStrike" baseline="0" dirty="0">
                <a:solidFill>
                  <a:srgbClr val="181818"/>
                </a:solidFill>
                <a:latin typeface="Arial" panose="020B0604020202020204" pitchFamily="34" charset="0"/>
              </a:rPr>
              <a:t>Plazos máximos de los procedimientos</a:t>
            </a:r>
            <a:endParaRPr lang="es-MX" sz="40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F3E1F82-326C-A24A-C2F3-3288E74743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sz="2400" dirty="0"/>
              <a:t>El plazo máximo para la atención a fallas, quejas reparaciones y restablecimiento del servicio es de: 24 a 78 horas</a:t>
            </a:r>
          </a:p>
          <a:p>
            <a:r>
              <a:rPr lang="es-MX" sz="2400" dirty="0"/>
              <a:t>El plazo máximo para la atención a bonificaciones, cuando estas sean inherentes a fallas en la infraestructura técnica o administrativa de </a:t>
            </a:r>
            <a:r>
              <a:rPr lang="es-MX" sz="2400" i="1" dirty="0"/>
              <a:t>INTERNE HOGAR,</a:t>
            </a:r>
            <a:r>
              <a:rPr lang="es-MX" sz="2400" i="1" dirty="0">
                <a:solidFill>
                  <a:srgbClr val="FF0000"/>
                </a:solidFill>
              </a:rPr>
              <a:t> </a:t>
            </a:r>
            <a:r>
              <a:rPr lang="es-MX" sz="2400" i="1" dirty="0"/>
              <a:t>será de </a:t>
            </a:r>
            <a:r>
              <a:rPr lang="es-MX" sz="2400" i="1" dirty="0">
                <a:solidFill>
                  <a:srgbClr val="FF0000"/>
                </a:solidFill>
              </a:rPr>
              <a:t>2/3/4/5</a:t>
            </a:r>
            <a:r>
              <a:rPr lang="es-MX" sz="2400" i="1" dirty="0"/>
              <a:t> dias laborales y se bonificará conforme a lo que se establece en el contrato registrado ante PROFECO.</a:t>
            </a:r>
          </a:p>
          <a:p>
            <a:r>
              <a:rPr lang="es-MX" sz="2400" i="1" dirty="0"/>
              <a:t>Cuando la falla en el servicio sea atribuible al Concesionario mayorista, las bonificaciones serán proporcionales a lo que establezca el contrato con dicho mayorista. </a:t>
            </a:r>
          </a:p>
          <a:p>
            <a:pPr lvl="1"/>
            <a:r>
              <a:rPr lang="es-MX" sz="2000" i="1" dirty="0"/>
              <a:t>Y la bonificación a los usuarios se hará conforme a lo que se indica en el punto anterior  y el contrato suscrito.   </a:t>
            </a:r>
          </a:p>
        </p:txBody>
      </p:sp>
    </p:spTree>
    <p:extLst>
      <p:ext uri="{BB962C8B-B14F-4D97-AF65-F5344CB8AC3E}">
        <p14:creationId xmlns:p14="http://schemas.microsoft.com/office/powerpoint/2010/main" val="29208104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2C431C-D51F-77F5-2F95-0BB529B7E7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4000" dirty="0">
                <a:solidFill>
                  <a:srgbClr val="141414"/>
                </a:solidFill>
                <a:latin typeface="Arial" panose="020B0604020202020204" pitchFamily="34" charset="0"/>
              </a:rPr>
              <a:t>Cambios de paquete o servicio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E2BD61A-2D8A-A373-9A01-0A57097CA2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68594"/>
            <a:ext cx="10515600" cy="4037759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lnSpc>
                <a:spcPct val="134000"/>
              </a:lnSpc>
              <a:buNone/>
            </a:pPr>
            <a:r>
              <a:rPr lang="es-MX" sz="2400" b="1" dirty="0">
                <a:latin typeface="Arial" panose="020B0604020202020204" pitchFamily="34" charset="0"/>
                <a:ea typeface="+mj-ea"/>
                <a:cs typeface="+mj-cs"/>
              </a:rPr>
              <a:t>INTERNET HOGAR </a:t>
            </a:r>
            <a:r>
              <a:rPr lang="es-MX" sz="2400" dirty="0">
                <a:solidFill>
                  <a:srgbClr val="181818"/>
                </a:solidFill>
                <a:latin typeface="Arial" panose="020B0604020202020204" pitchFamily="34" charset="0"/>
              </a:rPr>
              <a:t>informará a los usuarios mediante un mensaje de texto y/o correo electrónico el comprobante donde se informa del nuevo paquete o contrato.</a:t>
            </a:r>
          </a:p>
          <a:p>
            <a:r>
              <a:rPr lang="es-MX" sz="2400" dirty="0">
                <a:solidFill>
                  <a:srgbClr val="181818"/>
                </a:solidFill>
                <a:latin typeface="Arial" panose="020B0604020202020204" pitchFamily="34" charset="0"/>
              </a:rPr>
              <a:t>El mensaje podrá incluir, al menos lo siguiente:</a:t>
            </a:r>
          </a:p>
          <a:p>
            <a:pPr lvl="1"/>
            <a:r>
              <a:rPr lang="es-MX" sz="2000" i="1" dirty="0">
                <a:solidFill>
                  <a:srgbClr val="FF0000"/>
                </a:solidFill>
                <a:latin typeface="Arial" panose="020B0604020202020204" pitchFamily="34" charset="0"/>
              </a:rPr>
              <a:t>Fecha del aviso</a:t>
            </a:r>
          </a:p>
          <a:p>
            <a:pPr lvl="1"/>
            <a:r>
              <a:rPr lang="es-MX" sz="2000" i="1" dirty="0">
                <a:solidFill>
                  <a:srgbClr val="FF0000"/>
                </a:solidFill>
                <a:latin typeface="Arial" panose="020B0604020202020204" pitchFamily="34" charset="0"/>
              </a:rPr>
              <a:t>Fecha de entrada en vigor del nuevo paquete de servicio</a:t>
            </a:r>
          </a:p>
          <a:p>
            <a:pPr lvl="1"/>
            <a:r>
              <a:rPr lang="es-MX" sz="2000" i="1" dirty="0">
                <a:solidFill>
                  <a:srgbClr val="FF0000"/>
                </a:solidFill>
                <a:latin typeface="Arial" panose="020B0604020202020204" pitchFamily="34" charset="0"/>
              </a:rPr>
              <a:t>Nombre del paquete</a:t>
            </a:r>
          </a:p>
          <a:p>
            <a:pPr lvl="1"/>
            <a:r>
              <a:rPr lang="es-MX" sz="2000" i="1" dirty="0">
                <a:solidFill>
                  <a:srgbClr val="FF0000"/>
                </a:solidFill>
                <a:latin typeface="Arial" panose="020B0604020202020204" pitchFamily="34" charset="0"/>
              </a:rPr>
              <a:t>Tarifa aplicable – Folio de tarifa Registrada</a:t>
            </a:r>
            <a:endParaRPr lang="es-MX" sz="2400" dirty="0">
              <a:solidFill>
                <a:srgbClr val="181818"/>
              </a:solidFill>
              <a:latin typeface="Arial" panose="020B0604020202020204" pitchFamily="34" charset="0"/>
            </a:endParaRPr>
          </a:p>
          <a:p>
            <a:pPr marL="0" indent="0" algn="just">
              <a:lnSpc>
                <a:spcPct val="115000"/>
              </a:lnSpc>
              <a:spcAft>
                <a:spcPts val="1200"/>
              </a:spcAft>
              <a:buNone/>
            </a:pPr>
            <a:r>
              <a:rPr lang="es-MX" sz="2400" dirty="0">
                <a:solidFill>
                  <a:srgbClr val="181818"/>
                </a:solidFill>
                <a:latin typeface="Arial" panose="020B0604020202020204" pitchFamily="34" charset="0"/>
              </a:rPr>
              <a:t>El Suscriptor podrá en todo momento solicitar a </a:t>
            </a:r>
            <a:r>
              <a:rPr lang="es-MX" sz="2400" b="1" dirty="0">
                <a:latin typeface="Arial" panose="020B0604020202020204" pitchFamily="34" charset="0"/>
                <a:ea typeface="+mj-ea"/>
                <a:cs typeface="+mj-cs"/>
              </a:rPr>
              <a:t>INTERNET HOGAR</a:t>
            </a:r>
            <a:r>
              <a:rPr lang="es-MX" sz="2400" dirty="0">
                <a:solidFill>
                  <a:srgbClr val="181818"/>
                </a:solidFill>
                <a:latin typeface="Arial" panose="020B0604020202020204" pitchFamily="34" charset="0"/>
              </a:rPr>
              <a:t>, mejoras al o cambio de Paquete de Servicio siempre y cuando este se encuentre al corriente en los pagos y exista la disponibilidad de red suficiente para el incremento de la capacidad o funcionalidades.</a:t>
            </a:r>
          </a:p>
          <a:p>
            <a:pPr marL="0" indent="0" algn="just">
              <a:lnSpc>
                <a:spcPct val="115000"/>
              </a:lnSpc>
              <a:spcAft>
                <a:spcPts val="1200"/>
              </a:spcAft>
              <a:buNone/>
            </a:pPr>
            <a:r>
              <a:rPr lang="es-MX" sz="2400" b="1" dirty="0">
                <a:solidFill>
                  <a:srgbClr val="181818"/>
                </a:solidFill>
                <a:latin typeface="Arial" panose="020B0604020202020204" pitchFamily="34" charset="0"/>
              </a:rPr>
              <a:t>INTERNET HOGAR</a:t>
            </a:r>
            <a:r>
              <a:rPr lang="es-MX" sz="2400" b="1" dirty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+mj-cs"/>
              </a:rPr>
              <a:t> </a:t>
            </a:r>
            <a:r>
              <a:rPr lang="es-MX" sz="2400" dirty="0">
                <a:solidFill>
                  <a:srgbClr val="181818"/>
                </a:solidFill>
                <a:latin typeface="Arial" panose="020B0604020202020204" pitchFamily="34" charset="0"/>
              </a:rPr>
              <a:t>no puede obligar al SUSCRIPTOR a contratar servicios adicionales como requisito para la contratación o continuación de la prestación del SERVICIO</a:t>
            </a:r>
            <a:endParaRPr lang="es-MX" dirty="0">
              <a:solidFill>
                <a:srgbClr val="181818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7071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000EA92-8B76-4E15-46FA-194FA1E4FB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MX" sz="4000" b="0" i="0" u="none" strike="noStrike" baseline="0" dirty="0">
                <a:solidFill>
                  <a:srgbClr val="181818"/>
                </a:solidFill>
                <a:latin typeface="Arial" panose="020B0604020202020204" pitchFamily="34" charset="0"/>
              </a:rPr>
              <a:t>Polít</a:t>
            </a:r>
            <a:r>
              <a:rPr lang="es-MX" sz="4000" b="0" i="0" u="none" strike="noStrike" baseline="0" dirty="0">
                <a:solidFill>
                  <a:srgbClr val="323131"/>
                </a:solidFill>
                <a:latin typeface="Arial" panose="020B0604020202020204" pitchFamily="34" charset="0"/>
              </a:rPr>
              <a:t>i</a:t>
            </a:r>
            <a:r>
              <a:rPr lang="es-MX" sz="4000" b="0" i="0" u="none" strike="noStrike" baseline="0" dirty="0">
                <a:solidFill>
                  <a:srgbClr val="181818"/>
                </a:solidFill>
                <a:latin typeface="Arial" panose="020B0604020202020204" pitchFamily="34" charset="0"/>
              </a:rPr>
              <a:t>ca de cancelación y reconexión de los servic</a:t>
            </a:r>
            <a:r>
              <a:rPr lang="es-MX" sz="4000" b="0" i="0" u="none" strike="noStrike" baseline="0" dirty="0">
                <a:solidFill>
                  <a:srgbClr val="323131"/>
                </a:solidFill>
                <a:latin typeface="Arial" panose="020B0604020202020204" pitchFamily="34" charset="0"/>
              </a:rPr>
              <a:t>i</a:t>
            </a:r>
            <a:r>
              <a:rPr lang="es-MX" sz="4000" b="0" i="0" u="none" strike="noStrike" baseline="0" dirty="0">
                <a:solidFill>
                  <a:srgbClr val="181818"/>
                </a:solidFill>
                <a:latin typeface="Arial" panose="020B0604020202020204" pitchFamily="34" charset="0"/>
              </a:rPr>
              <a:t>os</a:t>
            </a:r>
            <a:endParaRPr lang="es-MX" sz="40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BFC7ED6-A875-BA24-B688-5EE45E72E9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sz="2400" b="0" i="0" u="none" strike="noStrike" baseline="0" dirty="0">
                <a:solidFill>
                  <a:srgbClr val="181818"/>
                </a:solidFill>
              </a:rPr>
              <a:t>Sin perjuicio de que el usuario o suscriptor liquide los adeudos acumulados</a:t>
            </a:r>
            <a:r>
              <a:rPr lang="es-MX" sz="2400" b="0" i="0" u="none" strike="noStrike" baseline="0" dirty="0">
                <a:solidFill>
                  <a:srgbClr val="323131"/>
                </a:solidFill>
              </a:rPr>
              <a:t>. </a:t>
            </a:r>
            <a:r>
              <a:rPr lang="es-MX" sz="2400" b="0" i="0" u="none" strike="noStrike" baseline="0" dirty="0">
                <a:solidFill>
                  <a:srgbClr val="181818"/>
                </a:solidFill>
              </a:rPr>
              <a:t>Las cancelaciones deberán realizarse </a:t>
            </a:r>
            <a:r>
              <a:rPr lang="es-MX" sz="2400" dirty="0">
                <a:solidFill>
                  <a:srgbClr val="181818"/>
                </a:solidFill>
              </a:rPr>
              <a:t>sin costo extra para </a:t>
            </a:r>
            <a:r>
              <a:rPr lang="es-MX" sz="2400" b="0" i="0" u="none" strike="noStrike" baseline="0" dirty="0">
                <a:solidFill>
                  <a:srgbClr val="181818"/>
                </a:solidFill>
              </a:rPr>
              <a:t>el usuario o suscriptor y </a:t>
            </a:r>
          </a:p>
          <a:p>
            <a:r>
              <a:rPr lang="es-MX" sz="2400" dirty="0">
                <a:solidFill>
                  <a:srgbClr val="181818"/>
                </a:solidFill>
              </a:rPr>
              <a:t>El suscriptor n</a:t>
            </a:r>
            <a:r>
              <a:rPr lang="es-MX" sz="2400" b="0" i="0" u="none" strike="noStrike" baseline="0" dirty="0">
                <a:solidFill>
                  <a:srgbClr val="181818"/>
                </a:solidFill>
              </a:rPr>
              <a:t>o podrá recibir trato discriminator</a:t>
            </a:r>
            <a:r>
              <a:rPr lang="es-MX" sz="2400" b="0" i="0" u="none" strike="noStrike" baseline="0" dirty="0">
                <a:solidFill>
                  <a:srgbClr val="323131"/>
                </a:solidFill>
              </a:rPr>
              <a:t>i</a:t>
            </a:r>
            <a:r>
              <a:rPr lang="es-MX" sz="2400" b="0" i="0" u="none" strike="noStrike" baseline="0" dirty="0">
                <a:solidFill>
                  <a:srgbClr val="181818"/>
                </a:solidFill>
              </a:rPr>
              <a:t>o con </a:t>
            </a:r>
            <a:r>
              <a:rPr lang="es-MX" sz="2400" b="0" i="0" u="none" strike="noStrike" baseline="0" dirty="0">
                <a:solidFill>
                  <a:srgbClr val="323131"/>
                </a:solidFill>
              </a:rPr>
              <a:t>r</a:t>
            </a:r>
            <a:r>
              <a:rPr lang="es-MX" sz="2400" b="0" i="0" u="none" strike="noStrike" baseline="0" dirty="0">
                <a:solidFill>
                  <a:srgbClr val="181818"/>
                </a:solidFill>
              </a:rPr>
              <a:t>especto a otro usuario </a:t>
            </a:r>
            <a:r>
              <a:rPr lang="es-MX" sz="2400" b="0" i="0" u="none" strike="noStrike" baseline="0" dirty="0">
                <a:solidFill>
                  <a:srgbClr val="323131"/>
                </a:solidFill>
              </a:rPr>
              <a:t>q</a:t>
            </a:r>
            <a:r>
              <a:rPr lang="es-MX" sz="2400" b="0" i="0" u="none" strike="noStrike" baseline="0" dirty="0">
                <a:solidFill>
                  <a:srgbClr val="181818"/>
                </a:solidFill>
              </a:rPr>
              <a:t>ue solicitan otro tipo de servicios.</a:t>
            </a:r>
          </a:p>
          <a:p>
            <a:r>
              <a:rPr lang="es-MX" sz="2400" dirty="0">
                <a:solidFill>
                  <a:srgbClr val="181818"/>
                </a:solidFill>
              </a:rPr>
              <a:t>El suscriptor podrá dar por terminado el contrato en cualquier momento, si este no se sujetó a una vigencia forzosa, siempre y cuando se encuentre al corriente en el pago y comparezca a la sucursal comercial de </a:t>
            </a:r>
            <a:r>
              <a:rPr lang="es-MX" sz="2400" b="1" dirty="0">
                <a:ea typeface="+mj-ea"/>
                <a:cs typeface="+mj-cs"/>
              </a:rPr>
              <a:t>INTERNET HOGAR </a:t>
            </a:r>
            <a:r>
              <a:rPr lang="es-MX" sz="2400" dirty="0">
                <a:solidFill>
                  <a:srgbClr val="181818"/>
                </a:solidFill>
              </a:rPr>
              <a:t>a entregar el equipo de acceso. </a:t>
            </a:r>
          </a:p>
          <a:p>
            <a:r>
              <a:rPr lang="es-MX" sz="2400" dirty="0">
                <a:solidFill>
                  <a:srgbClr val="181818"/>
                </a:solidFill>
              </a:rPr>
              <a:t>Todos los consumos que se generaron posteriores a la terminación del Contrato y que no fueron cobrados por </a:t>
            </a:r>
            <a:r>
              <a:rPr lang="es-MX" sz="2400" b="1" dirty="0">
                <a:ea typeface="+mj-ea"/>
                <a:cs typeface="+mj-cs"/>
              </a:rPr>
              <a:t>INTERNET HOGAR </a:t>
            </a:r>
            <a:r>
              <a:rPr lang="es-MX" sz="2400" dirty="0">
                <a:solidFill>
                  <a:srgbClr val="181818"/>
                </a:solidFill>
              </a:rPr>
              <a:t>, deberán ser liquidados a este último por parte del suscriptor</a:t>
            </a:r>
            <a:r>
              <a:rPr lang="es-MX" sz="2400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.</a:t>
            </a:r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35311078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62FFFA-115C-B432-1F65-F2DD8BB7EE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RECONEXIÓN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F25D277-0757-84A3-317E-5F01C6CDB3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Aft>
                <a:spcPts val="1200"/>
              </a:spcAft>
              <a:buNone/>
            </a:pPr>
            <a:r>
              <a:rPr lang="es-MX" sz="2600" dirty="0">
                <a:solidFill>
                  <a:srgbClr val="181818"/>
                </a:solidFill>
              </a:rPr>
              <a:t>En el supuesto suspensión del Servicio por falta de pago de cualquier adeudo a cargo del Suscriptor, este se obliga a pagar a favor de </a:t>
            </a:r>
            <a:r>
              <a:rPr lang="es-MX" sz="2600" b="1" dirty="0"/>
              <a:t>INTERNET HOGAR</a:t>
            </a:r>
            <a:r>
              <a:rPr lang="es-MX" sz="2600" dirty="0">
                <a:solidFill>
                  <a:srgbClr val="181818"/>
                </a:solidFill>
              </a:rPr>
              <a:t>, la Tarifa de reconexión del Servicio vigente. </a:t>
            </a:r>
          </a:p>
          <a:p>
            <a:pPr>
              <a:spcAft>
                <a:spcPts val="1200"/>
              </a:spcAft>
            </a:pPr>
            <a:r>
              <a:rPr lang="es-MX" sz="2600" dirty="0">
                <a:solidFill>
                  <a:srgbClr val="181818"/>
                </a:solidFill>
              </a:rPr>
              <a:t>Respecto de la Reconexión de Servicios se llevará acabo lo siguiente:</a:t>
            </a:r>
          </a:p>
          <a:p>
            <a:pPr lvl="1">
              <a:spcAft>
                <a:spcPts val="1200"/>
              </a:spcAft>
            </a:pPr>
            <a:r>
              <a:rPr lang="es-MX" sz="2200" dirty="0">
                <a:solidFill>
                  <a:srgbClr val="181818"/>
                </a:solidFill>
              </a:rPr>
              <a:t>Una vez que el Cliente realiza el pago correspondiente el Suscriptor podrá solicitar al Centro de Atención al Cliente de </a:t>
            </a:r>
            <a:r>
              <a:rPr lang="es-MX" sz="2200" b="1" dirty="0"/>
              <a:t>INTERNET H</a:t>
            </a:r>
            <a:r>
              <a:rPr lang="es-MX" sz="2200" b="1" dirty="0">
                <a:solidFill>
                  <a:srgbClr val="181818"/>
                </a:solidFill>
              </a:rPr>
              <a:t>OGAR</a:t>
            </a:r>
            <a:r>
              <a:rPr lang="es-MX" sz="2200" dirty="0">
                <a:solidFill>
                  <a:srgbClr val="181818"/>
                </a:solidFill>
              </a:rPr>
              <a:t>, la reconexión respectiva.</a:t>
            </a:r>
          </a:p>
          <a:p>
            <a:pPr lvl="1">
              <a:spcAft>
                <a:spcPts val="1200"/>
              </a:spcAft>
            </a:pPr>
            <a:r>
              <a:rPr lang="es-MX" sz="2200" b="1" dirty="0"/>
              <a:t>INTERNET H</a:t>
            </a:r>
            <a:r>
              <a:rPr lang="es-MX" sz="2200" b="1" dirty="0">
                <a:solidFill>
                  <a:srgbClr val="181818"/>
                </a:solidFill>
              </a:rPr>
              <a:t>OGAR</a:t>
            </a:r>
            <a:r>
              <a:rPr lang="es-MX" sz="2200" dirty="0">
                <a:solidFill>
                  <a:srgbClr val="181818"/>
                </a:solidFill>
              </a:rPr>
              <a:t> realizará la reconexión del Servicio suspendido, en un plazo no mayor a 1 día.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71854640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</TotalTime>
  <Words>1066</Words>
  <Application>Microsoft Office PowerPoint</Application>
  <PresentationFormat>Panorámica</PresentationFormat>
  <Paragraphs>66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Tema de Office</vt:lpstr>
      <vt:lpstr>CÓDIGO DE PRÁCTICAS COMERCIALES</vt:lpstr>
      <vt:lpstr>Código de prácticas comerciales - CPC</vt:lpstr>
      <vt:lpstr>Descripción de los servicios que se ofrecen: </vt:lpstr>
      <vt:lpstr>Formas y tiempos de medición, tasación y procedimientos de cobranza.</vt:lpstr>
      <vt:lpstr>Niveles y compromisos de calidad </vt:lpstr>
      <vt:lpstr>Plazos máximos de los procedimientos</vt:lpstr>
      <vt:lpstr>Cambios de paquete o servicio</vt:lpstr>
      <vt:lpstr>Política de cancelación y reconexión de los servicios</vt:lpstr>
      <vt:lpstr>RECONEXIÓN</vt:lpstr>
      <vt:lpstr>FIN DEL DOCUMENTO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CÓDIGO DE PRÁCTICAS COMERCIALES</dc:title>
  <dc:creator>TELCOTRADER</dc:creator>
  <cp:lastModifiedBy>Rut Mollinedo osorio</cp:lastModifiedBy>
  <cp:revision>11</cp:revision>
  <dcterms:created xsi:type="dcterms:W3CDTF">2023-10-18T16:02:26Z</dcterms:created>
  <dcterms:modified xsi:type="dcterms:W3CDTF">2025-08-26T02:52:31Z</dcterms:modified>
</cp:coreProperties>
</file>